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58000" cy="9144000"/>
  <p:embeddedFontLs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CenturyGothic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866442" y="1447801"/>
            <a:ext cx="662096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866442" y="4777380"/>
            <a:ext cx="662096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66443" y="4800587"/>
            <a:ext cx="66209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866442" y="685800"/>
            <a:ext cx="662096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866443" y="5367325"/>
            <a:ext cx="66209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66442" y="1447800"/>
            <a:ext cx="6620968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66442" y="3657600"/>
            <a:ext cx="6620968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181409" y="1447800"/>
            <a:ext cx="6001049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448177" y="3771174"/>
            <a:ext cx="546115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866442" y="4350657"/>
            <a:ext cx="6620968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66441" y="3124201"/>
            <a:ext cx="662096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4834" y="1981200"/>
            <a:ext cx="22107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89475" y="2667000"/>
            <a:ext cx="219608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2913504" y="1981200"/>
            <a:ext cx="22027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2905586" y="2667000"/>
            <a:ext cx="2210671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5344917" y="1981200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5344917" y="2667000"/>
            <a:ext cx="2199658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Shape 110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Shape 112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89475" y="4250949"/>
            <a:ext cx="22056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489475" y="2209800"/>
            <a:ext cx="2205612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489475" y="4827212"/>
            <a:ext cx="2205612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2917792" y="4250949"/>
            <a:ext cx="21984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>
            <p:ph idx="5" type="pic"/>
          </p:nvPr>
        </p:nvSpPr>
        <p:spPr>
          <a:xfrm>
            <a:off x="2917791" y="2209800"/>
            <a:ext cx="2198466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6" type="body"/>
          </p:nvPr>
        </p:nvSpPr>
        <p:spPr>
          <a:xfrm>
            <a:off x="2916776" y="4827211"/>
            <a:ext cx="2201378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7" type="body"/>
          </p:nvPr>
        </p:nvSpPr>
        <p:spPr>
          <a:xfrm>
            <a:off x="5344917" y="4250949"/>
            <a:ext cx="21996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/>
          <p:nvPr>
            <p:ph idx="8" type="pic"/>
          </p:nvPr>
        </p:nvSpPr>
        <p:spPr>
          <a:xfrm>
            <a:off x="5344916" y="2209800"/>
            <a:ext cx="2199658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9" type="body"/>
          </p:nvPr>
        </p:nvSpPr>
        <p:spPr>
          <a:xfrm>
            <a:off x="5344824" y="4827209"/>
            <a:ext cx="2202571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Shape 126"/>
          <p:cNvCxnSpPr/>
          <p:nvPr/>
        </p:nvCxnSpPr>
        <p:spPr>
          <a:xfrm>
            <a:off x="2795334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5223030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Shape 12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085787" y="794839"/>
            <a:ext cx="4195481" cy="6711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3974116" y="2685880"/>
            <a:ext cx="5826125" cy="13147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532314" y="730366"/>
            <a:ext cx="5483134" cy="5568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66443" y="2861734"/>
            <a:ext cx="662096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66442" y="4777381"/>
            <a:ext cx="66209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27700" y="2060576"/>
            <a:ext cx="3298113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241975" y="2056093"/>
            <a:ext cx="3298115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27700" y="1905000"/>
            <a:ext cx="3298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827700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241976" y="1905000"/>
            <a:ext cx="3298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241976" y="2514600"/>
            <a:ext cx="3298113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66441" y="1447800"/>
            <a:ext cx="2551462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589397" y="1447800"/>
            <a:ext cx="389801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66441" y="3129281"/>
            <a:ext cx="2551462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65656" y="1854192"/>
            <a:ext cx="3820674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5213517" y="1143000"/>
            <a:ext cx="2400925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66441" y="3657600"/>
            <a:ext cx="381472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>
            <a:gsLst>
              <a:gs pos="0">
                <a:srgbClr val="4CB9C3">
                  <a:alpha val="13725"/>
                </a:srgbClr>
              </a:gs>
              <a:gs pos="36000">
                <a:srgbClr val="4CB9C3">
                  <a:alpha val="6666"/>
                </a:srgbClr>
              </a:gs>
              <a:gs pos="73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>
            <a:gsLst>
              <a:gs pos="0">
                <a:srgbClr val="4CB9C3">
                  <a:alpha val="8627"/>
                </a:srgbClr>
              </a:gs>
              <a:gs pos="36000">
                <a:srgbClr val="4CB9C3">
                  <a:alpha val="4705"/>
                </a:srgbClr>
              </a:gs>
              <a:gs pos="66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>
            <a:gsLst>
              <a:gs pos="0">
                <a:srgbClr val="4CB9C3">
                  <a:alpha val="10980"/>
                </a:srgbClr>
              </a:gs>
              <a:gs pos="36000">
                <a:srgbClr val="4CB9C3">
                  <a:alpha val="9803"/>
                </a:srgbClr>
              </a:gs>
              <a:gs pos="75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>
            <a:gsLst>
              <a:gs pos="0">
                <a:srgbClr val="4CB9C3">
                  <a:alpha val="7843"/>
                </a:srgbClr>
              </a:gs>
              <a:gs pos="36000">
                <a:srgbClr val="4CB9C3">
                  <a:alpha val="7843"/>
                </a:srgbClr>
              </a:gs>
              <a:gs pos="72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>
            <a:gsLst>
              <a:gs pos="0">
                <a:srgbClr val="F3F3F3">
                  <a:alpha val="13725"/>
                </a:srgbClr>
              </a:gs>
              <a:gs pos="36000">
                <a:srgbClr val="F3F3F3">
                  <a:alpha val="6666"/>
                </a:srgbClr>
              </a:gs>
              <a:gs pos="73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>
            <a:gsLst>
              <a:gs pos="0">
                <a:srgbClr val="F3F3F3">
                  <a:alpha val="8627"/>
                </a:srgbClr>
              </a:gs>
              <a:gs pos="36000">
                <a:srgbClr val="F3F3F3">
                  <a:alpha val="4705"/>
                </a:srgbClr>
              </a:gs>
              <a:gs pos="66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>
            <a:gsLst>
              <a:gs pos="0">
                <a:srgbClr val="F3F3F3">
                  <a:alpha val="10980"/>
                </a:srgbClr>
              </a:gs>
              <a:gs pos="36000">
                <a:srgbClr val="F3F3F3">
                  <a:alpha val="9803"/>
                </a:srgbClr>
              </a:gs>
              <a:gs pos="75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>
            <a:gsLst>
              <a:gs pos="0">
                <a:srgbClr val="F3F3F3">
                  <a:alpha val="7843"/>
                </a:srgbClr>
              </a:gs>
              <a:gs pos="36000">
                <a:srgbClr val="F3F3F3">
                  <a:alpha val="7843"/>
                </a:srgbClr>
              </a:gs>
              <a:gs pos="72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7766431" y="295736"/>
            <a:ext cx="628813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1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aldner.netsons.org/d2-tuntap.php" TargetMode="External"/><Relationship Id="rId4" Type="http://schemas.openxmlformats.org/officeDocument/2006/relationships/hyperlink" Target="http://www.mjmwired.net/kernel/Documentation/networking/tuntap.txt" TargetMode="External"/><Relationship Id="rId5" Type="http://schemas.openxmlformats.org/officeDocument/2006/relationships/hyperlink" Target="http://waldner.netsons.org/d2-tuntap.php" TargetMode="External"/><Relationship Id="rId6" Type="http://schemas.openxmlformats.org/officeDocument/2006/relationships/hyperlink" Target="http://sites.inka.de/~W1011/devel/tcp-tcp.html" TargetMode="External"/><Relationship Id="rId7" Type="http://schemas.openxmlformats.org/officeDocument/2006/relationships/hyperlink" Target="http://waldner.netsons.org/d3-ssh-tuntap.php" TargetMode="External"/><Relationship Id="rId8" Type="http://schemas.openxmlformats.org/officeDocument/2006/relationships/hyperlink" Target="http://www.madboa.com/geek/openssl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securityfocus.com/infocus/1466" TargetMode="External"/><Relationship Id="rId4" Type="http://schemas.openxmlformats.org/officeDocument/2006/relationships/hyperlink" Target="http://www.ibm.com/developerworks/linux/library/l-openssl.html" TargetMode="External"/><Relationship Id="rId5" Type="http://schemas.openxmlformats.org/officeDocument/2006/relationships/hyperlink" Target="http://www.securityfocus.com/infocus/1388" TargetMode="External"/><Relationship Id="rId6" Type="http://schemas.openxmlformats.org/officeDocument/2006/relationships/hyperlink" Target="http://www.securityfocus.com/infocus/146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jp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ctrTitle"/>
          </p:nvPr>
        </p:nvSpPr>
        <p:spPr>
          <a:xfrm>
            <a:off x="235400" y="1204500"/>
            <a:ext cx="8631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/>
              <a:t>                    </a:t>
            </a:r>
            <a:r>
              <a:rPr b="0" i="0" lang="en-US" sz="4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VPN Lab</a:t>
            </a:r>
            <a:endParaRPr b="0" i="0" sz="44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256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VARSHA KOHIRKAR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56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PARVATH</a:t>
            </a:r>
            <a:r>
              <a:rPr lang="en-US" sz="3200"/>
              <a:t>I CHANDRASEKHAR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56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SUDHA R V</a:t>
            </a:r>
            <a:endParaRPr b="0" i="0" sz="3200" u="none" cap="none" strike="noStrike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Screenshots:</a:t>
            </a:r>
            <a:br>
              <a:rPr b="0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600"/>
              <a:t>Server Contacting Client</a:t>
            </a:r>
            <a:endParaRPr/>
          </a:p>
        </p:txBody>
      </p:sp>
      <p:pic>
        <p:nvPicPr>
          <p:cNvPr id="231" name="Shape 2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853248"/>
            <a:ext cx="6711950" cy="424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Tun/tap Interface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network kernel drivers</a:t>
            </a:r>
            <a:endParaRPr/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software-only interfaces, that is, they exist only in the kernel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N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physical hardware component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Have a special file descriptors</a:t>
            </a:r>
            <a:endParaRPr/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A </a:t>
            </a:r>
            <a:r>
              <a:rPr b="0" i="0" lang="en-US" sz="2000" u="none" cap="none" strike="noStrike">
                <a:solidFill>
                  <a:srgbClr val="A500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tap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interface outputs (and must be given) full ethernet frames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lang="en-US"/>
              <a:t>A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US" sz="2000" u="none" cap="none" strike="noStrike">
                <a:solidFill>
                  <a:srgbClr val="A500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interface outputs (and must be given) "raw" IP packets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Tun/tap Interface (cont.)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a program is attached to a TUN/TAP interface, the IP packets that the computer sends to this interface will be piped into the program;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IP packets that the program sends to the interface will be piped into the computer, as if they came from the outside through this virtual network interface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Tun/tap Interface (cont.)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 addresses can be assigned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traffic can be analyzed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routes pointing to it can be established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Host-to-Gateway Tunnel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917600" y="2104300"/>
            <a:ext cx="6711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two physical machines, one acting as a host, the other acting as the gateway, which has many other virtual machines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Port Forwarding to make certain port of the VM accessible to the outside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VMWare Setup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Gateway Setup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 Setup</a:t>
            </a:r>
            <a:endParaRPr/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Host-to-Gateway Tunnel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two physical machines, one acting as a host, the other acting as the gateway, which has many other virtual machines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Port Forwarding to make certain port of the VM accessible to the outside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VMWare Setup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Gateway Setup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 Setup</a:t>
            </a:r>
            <a:endParaRPr/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Gateway Setup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one physical machine, we use one virtual machine as the gateway, the others as the internal hosts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Gateway Setup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another interface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Enable IP forwarding feature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Configure the routing table for gateway</a:t>
            </a:r>
            <a:endParaRPr/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 forwarding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 sudo sysctl net.ipv4.ip_forward=1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Routing Rules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 route – read the route manual page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route add, example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$ sudo route add -net 10.0.10.0 netmask 255.255.255.0 gw 10.0.20.1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 Setup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Configure the routing table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Outline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VPN?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SeedUbuntu VMWare installation steps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1: Host to Host Tunnel using Tun Interface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2: Host to Gateway Tunnel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3: Gateway to Gateway Tunnel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4: Create a VPN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5: Authentication and Key Exchange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Task 2:Host To Gateway Tunnel</a:t>
            </a:r>
            <a:endParaRPr/>
          </a:p>
        </p:txBody>
      </p:sp>
      <p:pic>
        <p:nvPicPr>
          <p:cNvPr id="291" name="Shape 2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8" y="2132856"/>
            <a:ext cx="6711950" cy="410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Screenshots:Gateway Ip Address</a:t>
            </a:r>
            <a:endParaRPr/>
          </a:p>
        </p:txBody>
      </p:sp>
      <p:pic>
        <p:nvPicPr>
          <p:cNvPr id="297" name="Shape 2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8" y="2060848"/>
            <a:ext cx="6711950" cy="417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Task 3:Gateway To Gateway Tunnel</a:t>
            </a:r>
            <a:endParaRPr/>
          </a:p>
        </p:txBody>
      </p:sp>
      <p:pic>
        <p:nvPicPr>
          <p:cNvPr id="303" name="Shape 3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8" y="1988840"/>
            <a:ext cx="7129288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Gateway To Gateway Tunnel Setup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770550" y="2052925"/>
            <a:ext cx="6768900" cy="3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00" y="2106288"/>
            <a:ext cx="6611450" cy="31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Task 4:Create a Virtual Private Network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get a VPN, we need to secure the tunnel which we created between two machines.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this,we need to achieve confidentiality and integrity.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are using AES encryption to encrypt the tunnel between client and VPN server.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will establish the TCP connection between client and server and encrypt the data passing through with AES encryption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OpenSSL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 work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apt-get source openssl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./config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install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Directory of headers and libraries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/usr/local/ssl/include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/usr/local/ssl/lib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OpenSSL does</a:t>
            </a:r>
            <a:r>
              <a:rPr i="0" lang="en-US" sz="4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i="0" sz="42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Encrypt/decrypt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Hash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certificates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APIs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Certificate Generation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of all, Self signed certificate is generated for Certificate Authority(CA) at both client and server 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command will generate CA private key and CA public key certificate.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server side,private-public key pair is generated using RSA algorithm so that CA can issue server a trusted public-key certificate.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Certificate Signing Request is generated and sent to CA from server to issue the certificate.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Same steps are replicated at client side to generate a certificate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Setting up a secure connection 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Secure connections require a handshake after the connection is established. 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server sends a certificate to the client 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client then verifies against a set of trust certificates 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also checks the certificate to make sure that it has not expired 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trust certificate store be loaded prior to establishing the connection 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client will send a certificate to the server only if the server requests one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Screenshot For Certificate Generation</a:t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872672"/>
            <a:ext cx="8460432" cy="457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VPN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Private Network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lang="en-US"/>
              <a:t>To c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reate a private scope of computer communication</a:t>
            </a:r>
            <a:endParaRPr/>
          </a:p>
          <a:p>
            <a:pPr indent="-285755" lvl="1" marL="74296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lang="en-US"/>
              <a:t>To p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rovide a secure extension of a private network into an unsecure networ</a:t>
            </a:r>
            <a:r>
              <a:rPr lang="en-US"/>
              <a:t>k like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</a:t>
            </a:r>
            <a:endParaRPr/>
          </a:p>
          <a:p>
            <a:pPr indent="-285755" lvl="1" marL="74296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lang="en-US"/>
              <a:t>Can be b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uilt on IPSec or </a:t>
            </a:r>
            <a:r>
              <a:rPr b="0" i="0" lang="en-US" sz="1800" u="none" cap="none" strike="noStrike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Secure Socket Layer (SSL)</a:t>
            </a:r>
            <a:endParaRPr>
              <a:solidFill>
                <a:srgbClr val="EFEFEF"/>
              </a:solidFill>
            </a:endParaRPr>
          </a:p>
          <a:p>
            <a:pPr indent="-285755" lvl="1" marL="74296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</a:pPr>
            <a:r>
              <a:rPr lang="en-US">
                <a:solidFill>
                  <a:srgbClr val="EFEFEF"/>
                </a:solidFill>
              </a:rPr>
              <a:t>In this lab, we have focus on SSL VPNs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certificate generation</a:t>
            </a:r>
            <a:endParaRPr/>
          </a:p>
        </p:txBody>
      </p:sp>
      <p:pic>
        <p:nvPicPr>
          <p:cNvPr id="353" name="Shape 3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8" y="2132856"/>
            <a:ext cx="7849368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 certificate generation</a:t>
            </a:r>
            <a:endParaRPr/>
          </a:p>
        </p:txBody>
      </p:sp>
      <p:pic>
        <p:nvPicPr>
          <p:cNvPr id="359" name="Shape 3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8" y="2470074"/>
            <a:ext cx="7849368" cy="398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SSL connection using AES and SHA384,Server certificate verified</a:t>
            </a:r>
            <a:endParaRPr/>
          </a:p>
        </p:txBody>
      </p:sp>
      <p:pic>
        <p:nvPicPr>
          <p:cNvPr id="365" name="Shape 3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2924944"/>
            <a:ext cx="8136904" cy="259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Supporting Multiple VPN Tunnels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917600" y="2052925"/>
            <a:ext cx="67116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VPN server allows more than one clients to connect to it simultaneously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Each client has its own VPN tunnel with the server, and the session keys used in different tunnels should be different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The server needs to figure out from which VPN tunnel the incoming packet comes from , to ensure proper decryption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References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http://waldner.netsons.org/d2-tuntap.php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http://www.mjmwired.net/kernel/Documentation/networking/tuntap.txt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http://waldner.netsons.org/d2-tuntap.php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http://sites.inka.de/~W1011/devel/tcp-tcp.html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http://waldner.netsons.org/d3-ssh-tuntap.php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http://www.madboa.com/geek/openssl/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</a:t>
            </a:r>
            <a:endParaRPr/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http://www.securityfocus.com/infocus/1466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http://www.ibm.com/developerworks/linux/library/l-openssl.html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http://www.securityfocus.com/infocus/1388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http://www.securityfocus.com/infocus/1462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0" y="-5"/>
            <a:ext cx="9143771" cy="4730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6539954" y="3753695"/>
            <a:ext cx="2604045" cy="825932"/>
          </a:xfrm>
          <a:custGeom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Shape 192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593" y="640081"/>
            <a:ext cx="6152979" cy="3291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0" y="4055533"/>
            <a:ext cx="9144000" cy="2802467"/>
          </a:xfrm>
          <a:custGeom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477675" y="4854354"/>
            <a:ext cx="6861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780"/>
              <a:buFont typeface="Century Gothic"/>
              <a:buNone/>
            </a:pPr>
            <a:r>
              <a:rPr b="0" i="0" lang="en-US" sz="378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SeedUbuntu Installation with Open</a:t>
            </a:r>
            <a:r>
              <a:rPr lang="en-US" sz="3780">
                <a:solidFill>
                  <a:srgbClr val="EBEBEB"/>
                </a:solidFill>
              </a:rPr>
              <a:t>SSL </a:t>
            </a:r>
            <a:r>
              <a:rPr b="0" i="0" lang="en-US" sz="378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Library (</a:t>
            </a:r>
            <a:r>
              <a:rPr lang="en-US" sz="3780">
                <a:solidFill>
                  <a:srgbClr val="EBEBEB"/>
                </a:solidFill>
              </a:rPr>
              <a:t>to use  to use OpenSSL package)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80"/>
              <a:buFont typeface="Century Gothic"/>
              <a:buNone/>
            </a:pPr>
            <a:r>
              <a:rPr lang="en-US" sz="3780"/>
              <a:t>SeedUbuntu Installation (cont.)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827700" y="2052925"/>
            <a:ext cx="67116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OpenSSL package </a:t>
            </a:r>
            <a:r>
              <a:rPr lang="en-US" sz="1800"/>
              <a:t>can be installed using the following command:</a:t>
            </a:r>
            <a:endParaRPr sz="18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 $ apt-get source openssl </a:t>
            </a:r>
            <a:endParaRPr i="1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After downloading the source package, .tar.gz file is unpacked  and "./config", "make", "make install" is used to build and install the OpenSSL package.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Task 1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 to Host Tunnel using Tun Interface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Tun interface is made active using command openvpn –mktun –dev tun2</a:t>
            </a:r>
            <a:endParaRPr/>
          </a:p>
          <a:p>
            <a:pPr indent="-3429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UDP connection is established between two seed ubuntu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6" lvl="0" marL="34290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Host-to-Host Tunnel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6" lvl="0" marL="342906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UDP in the tunnel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50" y="3008313"/>
            <a:ext cx="7805738" cy="2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4710" y="452718"/>
            <a:ext cx="7055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of UDP in the tunnel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827700" y="2052925"/>
            <a:ext cx="67116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If the VPN uses TCP, then TCP connections will use IP packets sent through the VPN, so we end up paying the TCP overhead twice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However, an  UDP-based VPN  has the potential for slightly better performance because of lower overhead</a:t>
            </a:r>
            <a:endParaRPr sz="1150">
              <a:solidFill>
                <a:srgbClr val="242729"/>
              </a:solidFill>
              <a:highlight>
                <a:srgbClr val="EFEFE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Screenshots:</a:t>
            </a:r>
            <a:br>
              <a:rPr b="0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600"/>
              <a:t>Client Contacting Server</a:t>
            </a:r>
            <a:endParaRPr/>
          </a:p>
        </p:txBody>
      </p:sp>
      <p:pic>
        <p:nvPicPr>
          <p:cNvPr id="225" name="Shape 2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988840"/>
            <a:ext cx="7128792" cy="433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